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0" r:id="rId3"/>
    <p:sldId id="311" r:id="rId4"/>
    <p:sldId id="291" r:id="rId5"/>
    <p:sldId id="312" r:id="rId6"/>
    <p:sldId id="313" r:id="rId7"/>
    <p:sldId id="314" r:id="rId8"/>
    <p:sldId id="315" r:id="rId9"/>
    <p:sldId id="30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CBB"/>
    <a:srgbClr val="005493"/>
    <a:srgbClr val="699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86485"/>
  </p:normalViewPr>
  <p:slideViewPr>
    <p:cSldViewPr snapToGrid="0">
      <p:cViewPr varScale="1">
        <p:scale>
          <a:sx n="58" d="100"/>
          <a:sy n="58" d="100"/>
        </p:scale>
        <p:origin x="116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451364-7D32-5E4A-89E6-681A7FD43FD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D929E6-6744-B04E-8EF8-A6BF27079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BB9B70-781C-8C4D-A465-DD4D09EF471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C1ABFF-977E-7347-86E3-BDF475FA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8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ABFF-977E-7347-86E3-BDF475FA8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ABFF-977E-7347-86E3-BDF475FA82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757" y="1705841"/>
            <a:ext cx="449483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757" y="3352140"/>
            <a:ext cx="4494835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3600">
                <a:solidFill>
                  <a:srgbClr val="387CB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0" name="Rectangle 25"/>
            <p:cNvSpPr/>
            <p:nvPr userDrawn="1"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3" name="Picture 32" descr="BRT-logo-h-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058" y="5936757"/>
            <a:ext cx="4051808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387C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387C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387C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00549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387C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00549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387C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387C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93370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493370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491909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068171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491909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068171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3" name="Rectangle 25"/>
            <p:cNvSpPr/>
            <p:nvPr userDrawn="1"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477765"/>
            <a:ext cx="8596668" cy="391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BB6C-851B-46C5-9D25-3339890F8EE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BRT-logo-h-p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24058" y="5936757"/>
            <a:ext cx="405180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vo" charset="0"/>
          <a:ea typeface="Arvo" charset="0"/>
          <a:cs typeface="Arvo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obrogerstravel.grcoll.co/go/ola944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ytayouthfoundation.org/scholarships" TargetMode="External"/><Relationship Id="rId2" Type="http://schemas.openxmlformats.org/officeDocument/2006/relationships/hyperlink" Target="https://bobrogerstravel.com/moments-that-matt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7856" y="2651759"/>
            <a:ext cx="4884710" cy="1101825"/>
          </a:xfrm>
        </p:spPr>
        <p:txBody>
          <a:bodyPr/>
          <a:lstStyle/>
          <a:p>
            <a:r>
              <a:rPr lang="en-US" sz="4500" dirty="0"/>
              <a:t>NASHVILLE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27856" y="4031703"/>
            <a:ext cx="4884710" cy="1096899"/>
          </a:xfrm>
        </p:spPr>
        <p:txBody>
          <a:bodyPr>
            <a:normAutofit/>
          </a:bodyPr>
          <a:lstStyle/>
          <a:p>
            <a:r>
              <a:rPr lang="en-US" dirty="0"/>
              <a:t>FEBRUARY 15-17, 2024</a:t>
            </a:r>
          </a:p>
        </p:txBody>
      </p:sp>
      <p:sp>
        <p:nvSpPr>
          <p:cNvPr id="14" name="Rectangle 28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9"/>
          <p:cNvSpPr/>
          <p:nvPr/>
        </p:nvSpPr>
        <p:spPr>
          <a:xfrm>
            <a:off x="10759117" y="0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Subtitle 6"/>
          <p:cNvSpPr txBox="1">
            <a:spLocks/>
          </p:cNvSpPr>
          <p:nvPr/>
        </p:nvSpPr>
        <p:spPr>
          <a:xfrm>
            <a:off x="917731" y="990600"/>
            <a:ext cx="4494835" cy="17339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600" kern="1200">
                <a:solidFill>
                  <a:srgbClr val="387CB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OLA HIGH SCHOOL GUITAR, ORCHESTRA, &amp; ART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42" y="0"/>
            <a:ext cx="642828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49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BRT: Since 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Founded and owned by a band director</a:t>
            </a:r>
          </a:p>
          <a:p>
            <a:r>
              <a:rPr lang="en-US" dirty="0"/>
              <a:t>Carried over 550,000 travelers in over 6,500 trips</a:t>
            </a:r>
          </a:p>
          <a:p>
            <a:r>
              <a:rPr lang="en-US" dirty="0"/>
              <a:t>Disney Youth Programs </a:t>
            </a:r>
            <a:r>
              <a:rPr lang="en-US" dirty="0" err="1"/>
              <a:t>PremEar</a:t>
            </a:r>
            <a:r>
              <a:rPr lang="en-US" dirty="0"/>
              <a:t> Travel Planner</a:t>
            </a:r>
          </a:p>
          <a:p>
            <a:r>
              <a:rPr lang="en-US" dirty="0"/>
              <a:t>The top producer for Disney Performing Arts </a:t>
            </a:r>
            <a:r>
              <a:rPr lang="en-US" dirty="0" err="1"/>
              <a:t>OnStage</a:t>
            </a:r>
            <a:r>
              <a:rPr lang="en-US" dirty="0"/>
              <a:t> programs at the Walt Disney World® Resort</a:t>
            </a:r>
          </a:p>
          <a:p>
            <a:r>
              <a:rPr lang="en-US" dirty="0"/>
              <a:t>Recipient of Disney’s prestigious Partners Award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of the Student &amp; Youth Travel Association and the National Tour Association</a:t>
            </a:r>
          </a:p>
          <a:p>
            <a:r>
              <a:rPr lang="en-US" dirty="0"/>
              <a:t>Sponsor of the Illinois Music Education Association, the National Band Association, the American Choral Directors Association, among others</a:t>
            </a:r>
          </a:p>
          <a:p>
            <a:r>
              <a:rPr lang="en-US" dirty="0"/>
              <a:t>Corporate sponsor of the Make-A-Wish Foundation</a:t>
            </a:r>
          </a:p>
        </p:txBody>
      </p:sp>
    </p:spTree>
    <p:extLst>
      <p:ext uri="{BB962C8B-B14F-4D97-AF65-F5344CB8AC3E}">
        <p14:creationId xmlns:p14="http://schemas.microsoft.com/office/powerpoint/2010/main" val="107952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Itinerary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91" y="3730673"/>
            <a:ext cx="5113219" cy="2045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56" y="1304902"/>
            <a:ext cx="3893852" cy="2190292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47" y="606762"/>
            <a:ext cx="4354613" cy="2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50" y="3730673"/>
            <a:ext cx="3898498" cy="292387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3918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Inclusions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281658"/>
            <a:ext cx="8596668" cy="44670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 56-passenger motor coaches; gratuities and hotel accommodations for your drivers</a:t>
            </a:r>
          </a:p>
          <a:p>
            <a:r>
              <a:rPr lang="en-US" dirty="0"/>
              <a:t>2 Nights’ accommodations at Best Western Plus Nashville Airport, Breakfast at hotel</a:t>
            </a:r>
          </a:p>
          <a:p>
            <a:r>
              <a:rPr lang="en-US" dirty="0"/>
              <a:t>Private nighttime security chaperone at the hotel</a:t>
            </a:r>
          </a:p>
          <a:p>
            <a:r>
              <a:rPr lang="en-US" dirty="0"/>
              <a:t>Group dinner at Santa Fe Cattle Company</a:t>
            </a:r>
          </a:p>
          <a:p>
            <a:r>
              <a:rPr lang="en-US" dirty="0"/>
              <a:t>Admission to Frist Art Museum, Ghosts of Nashville Tour, Backstage Tour of the Grand Ole Opry, RCA Studio B, Country Music Hall of Fame, Hatch Show Print</a:t>
            </a:r>
          </a:p>
          <a:p>
            <a:r>
              <a:rPr lang="en-US" dirty="0"/>
              <a:t>Excursions to Opryland Resort, Nashville Farmers’ Market, Downtown Nashville, Opry Mills Mall, Music Row</a:t>
            </a:r>
          </a:p>
          <a:p>
            <a:r>
              <a:rPr lang="en-US" dirty="0"/>
              <a:t>Ticket to the Grand Ole Opry</a:t>
            </a:r>
          </a:p>
          <a:p>
            <a:r>
              <a:rPr lang="en-US" dirty="0"/>
              <a:t>Vanderbilt University Orchestra Clinic, Guitar Clinic, and Art Class (based on availability)</a:t>
            </a:r>
          </a:p>
          <a:p>
            <a:r>
              <a:rPr lang="en-US" dirty="0"/>
              <a:t>1 Onsite Company Tour Director, all gratuities throughout the tour</a:t>
            </a:r>
          </a:p>
          <a:p>
            <a:r>
              <a:rPr lang="en-US" dirty="0"/>
              <a:t>Trip T-Shirt</a:t>
            </a:r>
          </a:p>
          <a:p>
            <a:r>
              <a:rPr lang="en-US" dirty="0"/>
              <a:t>BRT App – Video Souvenir and Tracking/Messaging features</a:t>
            </a:r>
          </a:p>
          <a:p>
            <a:r>
              <a:rPr lang="en-US" dirty="0"/>
              <a:t>BRT Payments – Individual Payment System</a:t>
            </a:r>
          </a:p>
        </p:txBody>
      </p:sp>
    </p:spTree>
    <p:extLst>
      <p:ext uri="{BB962C8B-B14F-4D97-AF65-F5344CB8AC3E}">
        <p14:creationId xmlns:p14="http://schemas.microsoft.com/office/powerpoint/2010/main" val="190278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47766" cy="1320800"/>
          </a:xfrm>
        </p:spPr>
        <p:txBody>
          <a:bodyPr/>
          <a:lstStyle/>
          <a:p>
            <a:r>
              <a:rPr lang="en-US" dirty="0"/>
              <a:t>Estimated Trip Cost &amp; Payment Schedule –</a:t>
            </a:r>
            <a:br>
              <a:rPr lang="en-US" dirty="0"/>
            </a:br>
            <a:r>
              <a:rPr lang="en-US" sz="1800" dirty="0"/>
              <a:t>**Final Trip Cost depends on number of travelers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04176"/>
              </p:ext>
            </p:extLst>
          </p:nvPr>
        </p:nvGraphicFramePr>
        <p:xfrm>
          <a:off x="677334" y="1701644"/>
          <a:ext cx="3300404" cy="3606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1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Participant Type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Occupancy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Student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(80-89 participants)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$699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(all students in quad occupancy)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Chaperone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$779</a:t>
                      </a:r>
                      <a:r>
                        <a:rPr lang="en-US" sz="1400" b="1" baseline="0" dirty="0">
                          <a:effectLst/>
                        </a:rPr>
                        <a:t> </a:t>
                      </a:r>
                      <a:r>
                        <a:rPr lang="en-US" sz="1400" baseline="0" dirty="0">
                          <a:effectLst/>
                        </a:rPr>
                        <a:t>(double)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b="1" dirty="0">
                          <a:effectLst/>
                        </a:rPr>
                        <a:t>$935</a:t>
                      </a:r>
                      <a:r>
                        <a:rPr lang="en-US" sz="1400" b="1" baseline="0" dirty="0">
                          <a:effectLst/>
                        </a:rPr>
                        <a:t> </a:t>
                      </a:r>
                      <a:r>
                        <a:rPr lang="en-US" sz="1400" baseline="0" dirty="0">
                          <a:effectLst/>
                        </a:rPr>
                        <a:t>(single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991055"/>
              </p:ext>
            </p:extLst>
          </p:nvPr>
        </p:nvGraphicFramePr>
        <p:xfrm>
          <a:off x="4387011" y="1701645"/>
          <a:ext cx="6387669" cy="3606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Payment Details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Due Date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Amount Due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n-lt"/>
                          <a:ea typeface="+mn-ea"/>
                        </a:rPr>
                        <a:t>Trip Registration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</a:rPr>
                        <a:t>May 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money due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</a:rPr>
                        <a:t>Deposit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</a:rPr>
                        <a:t>May 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$125 per traveler (+ optional enhanced trip protection)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r>
                        <a:rPr lang="en-US" sz="1800" baseline="30000" dirty="0">
                          <a:effectLst/>
                        </a:rPr>
                        <a:t>nd</a:t>
                      </a:r>
                      <a:r>
                        <a:rPr lang="en-US" sz="1800" dirty="0">
                          <a:effectLst/>
                        </a:rPr>
                        <a:t> Payment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</a:rPr>
                        <a:t>July 17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$150 per traveler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lang="en-US" sz="1800" baseline="30000" dirty="0">
                          <a:effectLst/>
                          <a:latin typeface="+mn-lt"/>
                          <a:ea typeface="+mn-ea"/>
                        </a:rPr>
                        <a:t>rd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+mn-ea"/>
                        </a:rPr>
                        <a:t> Payment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</a:rPr>
                        <a:t>September 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$150 per traveler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en-US" sz="1800" baseline="30000" dirty="0">
                          <a:effectLst/>
                          <a:latin typeface="+mn-lt"/>
                          <a:ea typeface="+mn-ea"/>
                        </a:rPr>
                        <a:t>th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+mn-ea"/>
                        </a:rPr>
                        <a:t> Payment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n-lt"/>
                          <a:ea typeface="+mn-ea"/>
                        </a:rPr>
                        <a:t>November 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$150 per traveler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Final Payment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</a:rPr>
                        <a:t>January 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Remaining Balance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30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72784" cy="816864"/>
          </a:xfrm>
        </p:spPr>
        <p:txBody>
          <a:bodyPr>
            <a:normAutofit/>
          </a:bodyPr>
          <a:lstStyle/>
          <a:p>
            <a:r>
              <a:rPr lang="en-US" dirty="0"/>
              <a:t>BRT Payments – How to Register for the Trip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333500"/>
            <a:ext cx="9449646" cy="45948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Click on the registration link from the registration form handout: </a:t>
            </a:r>
            <a:br>
              <a:rPr lang="en-US" dirty="0"/>
            </a:br>
            <a:r>
              <a:rPr lang="en-US" dirty="0">
                <a:hlinkClick r:id="rId2"/>
              </a:rPr>
              <a:t>https://bobrogerstravel.grcoll.co/go/ola9448</a:t>
            </a:r>
            <a:r>
              <a:rPr lang="en-US" dirty="0"/>
              <a:t>  **If you went to Orlando, log into your account and </a:t>
            </a:r>
            <a:r>
              <a:rPr lang="en-US"/>
              <a:t>enter Trip </a:t>
            </a:r>
            <a:r>
              <a:rPr lang="en-US" dirty="0"/>
              <a:t>Code </a:t>
            </a:r>
            <a:r>
              <a:rPr lang="en-US" b="1" u="sng" dirty="0"/>
              <a:t>OLA9448</a:t>
            </a:r>
          </a:p>
          <a:p>
            <a:r>
              <a:rPr lang="en-US" dirty="0"/>
              <a:t>Follow the steps from the registration form to register. Reserve your spot by entering all information requested in RED and enter a payment method. </a:t>
            </a:r>
            <a:r>
              <a:rPr lang="en-US" b="1" dirty="0"/>
              <a:t>*A parent should register their child. We will email you along the way – messages may go to spam. Please check your spam folder.</a:t>
            </a:r>
          </a:p>
          <a:p>
            <a:r>
              <a:rPr lang="en-US" b="1" dirty="0"/>
              <a:t>**Complete all the steps (personal &amp; billing information) for your spot to be confirmed (Partial registrations will cause your trip to be cancelled)</a:t>
            </a:r>
          </a:p>
          <a:p>
            <a:r>
              <a:rPr lang="en-US" dirty="0"/>
              <a:t>You can add </a:t>
            </a:r>
            <a:r>
              <a:rPr lang="en-US" b="1" u="sng" dirty="0"/>
              <a:t>Enhanced Trip Protection </a:t>
            </a:r>
            <a:r>
              <a:rPr lang="en-US" dirty="0"/>
              <a:t>through </a:t>
            </a:r>
            <a:r>
              <a:rPr lang="en-US" dirty="0" err="1"/>
              <a:t>TripMate</a:t>
            </a:r>
            <a:r>
              <a:rPr lang="en-US" dirty="0"/>
              <a:t> when you register – </a:t>
            </a:r>
            <a:r>
              <a:rPr lang="en-US" b="1" u="sng" dirty="0"/>
              <a:t>Enhanced Trip Protection</a:t>
            </a:r>
            <a:r>
              <a:rPr lang="en-US" dirty="0"/>
              <a:t> is highly recommended</a:t>
            </a:r>
          </a:p>
          <a:p>
            <a:r>
              <a:rPr lang="en-US" dirty="0"/>
              <a:t>Secure, online payment system</a:t>
            </a:r>
          </a:p>
          <a:p>
            <a:r>
              <a:rPr lang="en-US" dirty="0"/>
              <a:t>Receive reminder prior to each payment, select auto-pay for ease</a:t>
            </a:r>
          </a:p>
          <a:p>
            <a:r>
              <a:rPr lang="en-US" dirty="0"/>
              <a:t>Fund-raising amounts can be easily applied to your account </a:t>
            </a:r>
            <a:r>
              <a:rPr lang="en-US" u="sng" dirty="0"/>
              <a:t>until your account is paid in full</a:t>
            </a:r>
          </a:p>
          <a:p>
            <a:r>
              <a:rPr lang="en-US" u="sng" dirty="0"/>
              <a:t>Estimated Trip Cost will depend on number of travelers</a:t>
            </a:r>
            <a:r>
              <a:rPr lang="en-US" dirty="0"/>
              <a:t>. The more people that go, the lower the cost will be!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0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55033" cy="816864"/>
          </a:xfrm>
        </p:spPr>
        <p:txBody>
          <a:bodyPr>
            <a:normAutofit fontScale="90000"/>
          </a:bodyPr>
          <a:lstStyle/>
          <a:p>
            <a:r>
              <a:rPr lang="en-US" dirty="0"/>
              <a:t>Enhanced (Cancel-For-Any-Reason) Trip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77765"/>
            <a:ext cx="7025492" cy="3913632"/>
          </a:xfrm>
        </p:spPr>
        <p:txBody>
          <a:bodyPr/>
          <a:lstStyle/>
          <a:p>
            <a:r>
              <a:rPr lang="en-US" u="sng" dirty="0"/>
              <a:t>Enhanced Trip Protection </a:t>
            </a:r>
            <a:r>
              <a:rPr lang="en-US" dirty="0"/>
              <a:t>is highly recommended and can be added when you register for the trip.</a:t>
            </a:r>
          </a:p>
          <a:p>
            <a:r>
              <a:rPr lang="en-US" dirty="0"/>
              <a:t>See flyer for coverage details.</a:t>
            </a:r>
          </a:p>
          <a:p>
            <a:r>
              <a:rPr lang="en-US" dirty="0"/>
              <a:t>As part of your trip registration, you will choose Standard Protection, Enhanced Protection, or decline protection.</a:t>
            </a:r>
          </a:p>
          <a:p>
            <a:r>
              <a:rPr lang="en-US" dirty="0"/>
              <a:t>Your insurance premium will be charged when you make your trip deposit.</a:t>
            </a:r>
          </a:p>
          <a:p>
            <a:r>
              <a:rPr lang="en-US" dirty="0"/>
              <a:t>If you want to add Enhanced Trip Protection later, you can log into your account up to </a:t>
            </a:r>
            <a:r>
              <a:rPr lang="en-US" b="1" u="sng" dirty="0"/>
              <a:t>14 days after your deposit </a:t>
            </a:r>
            <a:r>
              <a:rPr lang="en-US" dirty="0"/>
              <a:t>to add it.</a:t>
            </a:r>
          </a:p>
          <a:p>
            <a:r>
              <a:rPr lang="en-US" dirty="0"/>
              <a:t>Questions? A licensed insurance agent can help you when you call the number on the flyer - (844) 777-6856</a:t>
            </a:r>
          </a:p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11" y="1477765"/>
            <a:ext cx="3978726" cy="2787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74" y="4644279"/>
            <a:ext cx="38608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Scholarships/Fundraising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BRT Moments That Matter Scholarship</a:t>
            </a:r>
          </a:p>
          <a:p>
            <a:pPr lvl="1"/>
            <a:r>
              <a:rPr lang="en-US" dirty="0"/>
              <a:t>Typically opens in August – Applicants should have a financial need for this scholarship. BRT will consider up to 5 applicants per group, but will only award up to 1 scholarship per group.</a:t>
            </a:r>
          </a:p>
          <a:p>
            <a:pPr lvl="1"/>
            <a:r>
              <a:rPr lang="en-US" dirty="0"/>
              <a:t>Information will be posted in the fall - </a:t>
            </a:r>
            <a:r>
              <a:rPr lang="en-US" dirty="0">
                <a:hlinkClick r:id="rId2"/>
              </a:rPr>
              <a:t>https://bobrogerstravel.com/moments-that-matter/</a:t>
            </a:r>
            <a:endParaRPr lang="en-US" dirty="0"/>
          </a:p>
          <a:p>
            <a:r>
              <a:rPr lang="en-US" dirty="0"/>
              <a:t>SYTA Youth Foundation Scholarships</a:t>
            </a:r>
          </a:p>
          <a:p>
            <a:pPr lvl="1"/>
            <a:r>
              <a:rPr lang="en-US" dirty="0"/>
              <a:t>BRT is a member of STYA (Student Youth Travel Association), so students on BRT trips are eligible to apply for SYTA Scholarships</a:t>
            </a:r>
          </a:p>
          <a:p>
            <a:pPr lvl="1"/>
            <a:r>
              <a:rPr lang="en-US" dirty="0"/>
              <a:t>Details can be found here - </a:t>
            </a:r>
            <a:r>
              <a:rPr lang="en-US" dirty="0">
                <a:hlinkClick r:id="rId3"/>
              </a:rPr>
              <a:t>https://sytayouthfoundation.org/scholarships</a:t>
            </a:r>
            <a:endParaRPr lang="en-US" dirty="0"/>
          </a:p>
          <a:p>
            <a:r>
              <a:rPr lang="en-US" dirty="0"/>
              <a:t>Summer jobs (babysitting, pet-sitting/house-sitting, mowing lawns, asking for trip funds for birthdays and holidays (Trip costs 9 fancy Starbucks drinks</a:t>
            </a:r>
            <a:r>
              <a:rPr lang="en-US" dirty="0">
                <a:sym typeface="Wingdings" panose="05000000000000000000" pitchFamily="2" charset="2"/>
              </a:rPr>
              <a:t> per month)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0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 You Will Receive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Itinerary</a:t>
            </a:r>
          </a:p>
          <a:p>
            <a:r>
              <a:rPr lang="en-US" dirty="0" err="1"/>
              <a:t>TripMate</a:t>
            </a:r>
            <a:r>
              <a:rPr lang="en-US" dirty="0"/>
              <a:t> Insurance Flyer</a:t>
            </a:r>
          </a:p>
          <a:p>
            <a:r>
              <a:rPr lang="en-US" dirty="0"/>
              <a:t>Registration Form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 online and reserve your spot tonight!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0" y="1636125"/>
            <a:ext cx="5837173" cy="33725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920366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7">
      <a:dk1>
        <a:srgbClr val="072E6C"/>
      </a:dk1>
      <a:lt1>
        <a:srgbClr val="FFFFFF"/>
      </a:lt1>
      <a:dk2>
        <a:srgbClr val="072E6C"/>
      </a:dk2>
      <a:lt2>
        <a:srgbClr val="ACCBF9"/>
      </a:lt2>
      <a:accent1>
        <a:srgbClr val="387BBB"/>
      </a:accent1>
      <a:accent2>
        <a:srgbClr val="6D2987"/>
      </a:accent2>
      <a:accent3>
        <a:srgbClr val="69208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2484</TotalTime>
  <Words>815</Words>
  <Application>Microsoft Office PowerPoint</Application>
  <PresentationFormat>Widescreen</PresentationFormat>
  <Paragraphs>88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Arvo</vt:lpstr>
      <vt:lpstr>Calibri</vt:lpstr>
      <vt:lpstr>Franklin Gothic Book</vt:lpstr>
      <vt:lpstr>Times New Roman</vt:lpstr>
      <vt:lpstr>Wingdings 3</vt:lpstr>
      <vt:lpstr>Facet</vt:lpstr>
      <vt:lpstr>NASHVILLE</vt:lpstr>
      <vt:lpstr>BRT: Since 1981</vt:lpstr>
      <vt:lpstr>Itinerary Highlights</vt:lpstr>
      <vt:lpstr>Trip Inclusions</vt:lpstr>
      <vt:lpstr>Estimated Trip Cost &amp; Payment Schedule – **Final Trip Cost depends on number of travelers</vt:lpstr>
      <vt:lpstr>BRT Payments – How to Register for the Trip</vt:lpstr>
      <vt:lpstr>Enhanced (Cancel-For-Any-Reason) Trip Protection</vt:lpstr>
      <vt:lpstr>Scholarships/Fundraising</vt:lpstr>
      <vt:lpstr>Files You Will Receive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Hamilton</dc:creator>
  <cp:lastModifiedBy>Wood, John</cp:lastModifiedBy>
  <cp:revision>143</cp:revision>
  <cp:lastPrinted>2019-08-18T20:55:30Z</cp:lastPrinted>
  <dcterms:created xsi:type="dcterms:W3CDTF">2016-08-10T16:13:28Z</dcterms:created>
  <dcterms:modified xsi:type="dcterms:W3CDTF">2023-04-26T14:21:06Z</dcterms:modified>
</cp:coreProperties>
</file>